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vml" ContentType="application/vnd.openxmlformats-officedocument.vmlDrawin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72" r:id="rId13"/>
    <p:sldId id="267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4"/>
  </p:normalViewPr>
  <p:slideViewPr>
    <p:cSldViewPr snapToGrid="0" snapToObjects="1">
      <p:cViewPr varScale="1">
        <p:scale>
          <a:sx n="114" d="100"/>
          <a:sy n="114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C3885-D1BF-EB48-9477-145E61971784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EB052-8E79-4047-B822-B23C658EF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6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471655"/>
            <a:ext cx="9628274" cy="2677648"/>
          </a:xfrm>
        </p:spPr>
        <p:txBody>
          <a:bodyPr/>
          <a:lstStyle/>
          <a:p>
            <a:r>
              <a:rPr lang="en-US" smtClean="0"/>
              <a:t>Travel Insurance Hackathon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278459"/>
            <a:ext cx="9628274" cy="2943921"/>
          </a:xfrm>
        </p:spPr>
        <p:txBody>
          <a:bodyPr>
            <a:normAutofit/>
          </a:bodyPr>
          <a:lstStyle/>
          <a:p>
            <a:r>
              <a:rPr lang="en-US" dirty="0" smtClean="0"/>
              <a:t>Team : Predict THIS</a:t>
            </a:r>
          </a:p>
          <a:p>
            <a:r>
              <a:rPr lang="en-US" dirty="0" smtClean="0"/>
              <a:t>Members 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Saurabh Rai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Ranjan</a:t>
            </a:r>
            <a:r>
              <a:rPr lang="en-US" dirty="0" smtClean="0"/>
              <a:t> Sharma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Indrajeet</a:t>
            </a:r>
            <a:r>
              <a:rPr lang="en-US" dirty="0" smtClean="0"/>
              <a:t> </a:t>
            </a:r>
            <a:r>
              <a:rPr lang="en-US" dirty="0" err="1"/>
              <a:t>Jadhav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5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for Categorical Data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463" y="2221341"/>
            <a:ext cx="6411951" cy="455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Skewness for numerical Data	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4984697"/>
              </p:ext>
            </p:extLst>
          </p:nvPr>
        </p:nvGraphicFramePr>
        <p:xfrm>
          <a:off x="1947436" y="2625803"/>
          <a:ext cx="7887939" cy="2258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925"/>
                <a:gridCol w="2553629"/>
                <a:gridCol w="2609385"/>
              </a:tblGrid>
              <a:tr h="775319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Skewness Before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Skewness After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Net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Commission</a:t>
                      </a:r>
                      <a:r>
                        <a:rPr lang="en-US" baseline="0" dirty="0" smtClean="0"/>
                        <a:t> (in value)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8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Commission was made Zero wherever Net Sales was Zero</a:t>
            </a:r>
          </a:p>
          <a:p>
            <a:r>
              <a:rPr lang="en-US" dirty="0" smtClean="0"/>
              <a:t>Yeo - Johnson transformation was used to remove skewness</a:t>
            </a:r>
          </a:p>
          <a:p>
            <a:r>
              <a:rPr lang="en-US" dirty="0" smtClean="0"/>
              <a:t>RFE was used for eliminating feature on </a:t>
            </a:r>
            <a:r>
              <a:rPr lang="en-US" dirty="0" err="1" smtClean="0"/>
              <a:t>pd.dummy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Following features were selected</a:t>
            </a:r>
          </a:p>
          <a:p>
            <a:pPr marL="400050" lvl="1" indent="0">
              <a:buNone/>
            </a:pPr>
            <a:r>
              <a:rPr lang="en-US" dirty="0"/>
              <a:t>'</a:t>
            </a:r>
            <a:r>
              <a:rPr lang="en-US" dirty="0" err="1"/>
              <a:t>Agency_EPX</a:t>
            </a:r>
            <a:r>
              <a:rPr lang="en-US" dirty="0"/>
              <a:t>', '</a:t>
            </a:r>
            <a:r>
              <a:rPr lang="en-US" dirty="0" err="1"/>
              <a:t>Agency_TST</a:t>
            </a:r>
            <a:r>
              <a:rPr lang="en-US" dirty="0"/>
              <a:t>', '</a:t>
            </a:r>
            <a:r>
              <a:rPr lang="en-US" dirty="0" err="1"/>
              <a:t>Destination_MYANMAR</a:t>
            </a:r>
            <a:r>
              <a:rPr lang="en-US" dirty="0"/>
              <a:t>',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'</a:t>
            </a:r>
            <a:r>
              <a:rPr lang="en-US" dirty="0" err="1" smtClean="0"/>
              <a:t>Destination_NEPAL</a:t>
            </a:r>
            <a:r>
              <a:rPr lang="en-US" dirty="0"/>
              <a:t>', '</a:t>
            </a:r>
            <a:r>
              <a:rPr lang="en-US" dirty="0" err="1"/>
              <a:t>Gender_Not</a:t>
            </a:r>
            <a:r>
              <a:rPr lang="en-US" dirty="0"/>
              <a:t> Specified', 'Product Name_2 way Comprehensive </a:t>
            </a:r>
            <a:r>
              <a:rPr lang="en-US" err="1"/>
              <a:t>Plan</a:t>
            </a:r>
            <a:r>
              <a:rPr lang="en-US" smtClean="0"/>
              <a:t>',</a:t>
            </a:r>
          </a:p>
          <a:p>
            <a:pPr marL="400050" lvl="1" indent="0">
              <a:buNone/>
            </a:pPr>
            <a:r>
              <a:rPr lang="en-US" smtClean="0"/>
              <a:t>'Product </a:t>
            </a:r>
            <a:r>
              <a:rPr lang="en-US" dirty="0"/>
              <a:t>Name_24 </a:t>
            </a:r>
            <a:r>
              <a:rPr lang="en-US" dirty="0" err="1"/>
              <a:t>Protect','Product</a:t>
            </a:r>
            <a:r>
              <a:rPr lang="en-US" dirty="0"/>
              <a:t> </a:t>
            </a:r>
            <a:r>
              <a:rPr lang="en-US" dirty="0" err="1"/>
              <a:t>Name_Basic</a:t>
            </a:r>
            <a:r>
              <a:rPr lang="en-US" dirty="0"/>
              <a:t> Plan', 'Product </a:t>
            </a:r>
            <a:r>
              <a:rPr lang="en-US" dirty="0" err="1"/>
              <a:t>Name_Travel</a:t>
            </a:r>
            <a:r>
              <a:rPr lang="en-US" dirty="0"/>
              <a:t> Cruise </a:t>
            </a:r>
            <a:r>
              <a:rPr lang="en-US" dirty="0" err="1"/>
              <a:t>Protect','Product</a:t>
            </a:r>
            <a:r>
              <a:rPr lang="en-US" dirty="0"/>
              <a:t> </a:t>
            </a:r>
            <a:r>
              <a:rPr lang="en-US" dirty="0" err="1"/>
              <a:t>Name_Value</a:t>
            </a:r>
            <a:r>
              <a:rPr lang="en-US" dirty="0"/>
              <a:t> Plan'</a:t>
            </a:r>
          </a:p>
        </p:txBody>
      </p:sp>
    </p:spTree>
    <p:extLst>
      <p:ext uri="{BB962C8B-B14F-4D97-AF65-F5344CB8AC3E}">
        <p14:creationId xmlns:p14="http://schemas.microsoft.com/office/powerpoint/2010/main" val="1855255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Following methods were used for Feature Selection</a:t>
            </a:r>
          </a:p>
          <a:p>
            <a:pPr lvl="1"/>
            <a:r>
              <a:rPr lang="en-US" dirty="0" smtClean="0"/>
              <a:t>Correlation using Cramer’s V method</a:t>
            </a:r>
          </a:p>
          <a:p>
            <a:pPr lvl="1"/>
            <a:r>
              <a:rPr lang="en-US" dirty="0" smtClean="0"/>
              <a:t>RFE</a:t>
            </a:r>
          </a:p>
          <a:p>
            <a:r>
              <a:rPr lang="en-US" dirty="0" smtClean="0"/>
              <a:t>From the </a:t>
            </a:r>
            <a:r>
              <a:rPr lang="en-US" dirty="0" err="1" smtClean="0"/>
              <a:t>HeatMap</a:t>
            </a:r>
            <a:r>
              <a:rPr lang="en-US" dirty="0" smtClean="0"/>
              <a:t>, highly correlated features were removed from feature list</a:t>
            </a:r>
          </a:p>
          <a:p>
            <a:pPr lvl="1"/>
            <a:r>
              <a:rPr lang="en-US" dirty="0" smtClean="0"/>
              <a:t>Distribution Channel</a:t>
            </a:r>
          </a:p>
          <a:p>
            <a:pPr lvl="1"/>
            <a:r>
              <a:rPr lang="en-US" dirty="0" smtClean="0"/>
              <a:t>Agency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19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&amp; Approaches	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133621"/>
              </p:ext>
            </p:extLst>
          </p:nvPr>
        </p:nvGraphicFramePr>
        <p:xfrm>
          <a:off x="512956" y="3244566"/>
          <a:ext cx="882491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1179"/>
                <a:gridCol w="1244646"/>
                <a:gridCol w="1177108"/>
                <a:gridCol w="1553395"/>
                <a:gridCol w="1189293"/>
                <a:gridCol w="1189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ROC AUC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0.817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0.648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RandomForest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0.817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0.648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0.789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0.817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0.648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BalancedRandomForestClassifier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0.817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0.648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0.752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Bagging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0.804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0.647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0.745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Soft Voting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0.817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0.648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0.752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2956" y="2598235"/>
            <a:ext cx="1117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Vanilla </a:t>
            </a:r>
            <a:r>
              <a:rPr lang="en-US" dirty="0" smtClean="0"/>
              <a:t>Models </a:t>
            </a:r>
            <a:r>
              <a:rPr lang="en-US" dirty="0"/>
              <a:t>: </a:t>
            </a:r>
            <a:r>
              <a:rPr lang="en-US" dirty="0" smtClean="0"/>
              <a:t>Logistic Regression.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4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ROC-AUC Curves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666" y="2438915"/>
            <a:ext cx="5528584" cy="43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1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Approaches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257610"/>
              </p:ext>
            </p:extLst>
          </p:nvPr>
        </p:nvGraphicFramePr>
        <p:xfrm>
          <a:off x="1155700" y="2603500"/>
          <a:ext cx="88249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246"/>
                <a:gridCol w="930392"/>
                <a:gridCol w="1470819"/>
                <a:gridCol w="1470819"/>
                <a:gridCol w="1470819"/>
                <a:gridCol w="147081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RandomForest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0.817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0.648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0.789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77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 : Given details of customer </a:t>
            </a:r>
            <a:r>
              <a:rPr lang="en-US" dirty="0" smtClean="0"/>
              <a:t>predict if </a:t>
            </a:r>
            <a:r>
              <a:rPr lang="en-US" dirty="0"/>
              <a:t>the claim should cleared or </a:t>
            </a:r>
            <a:r>
              <a:rPr lang="en-US" dirty="0" smtClean="0"/>
              <a:t>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Great Britain, the association of British insurers established that the amount of fraud is estimated at 2.5 billion USD per year. </a:t>
            </a:r>
            <a:endParaRPr lang="en-US" dirty="0" smtClean="0"/>
          </a:p>
          <a:p>
            <a:r>
              <a:rPr lang="en-US" dirty="0"/>
              <a:t>54% of insurers believe that fraud stands as the threat number one. It affects all insurance </a:t>
            </a:r>
            <a:r>
              <a:rPr lang="en-US" dirty="0" smtClean="0"/>
              <a:t>companies</a:t>
            </a:r>
          </a:p>
          <a:p>
            <a:r>
              <a:rPr lang="en-US" dirty="0" smtClean="0"/>
              <a:t>UK’s </a:t>
            </a:r>
            <a:r>
              <a:rPr lang="en-US" dirty="0"/>
              <a:t>Direct Line Travel Insurance has estimated that nearly eight million people in the UK alone have made a claim on their insurance that was fraudulent in some </a:t>
            </a:r>
            <a:r>
              <a:rPr lang="en-US" dirty="0" smtClean="0"/>
              <a:t>way</a:t>
            </a:r>
          </a:p>
          <a:p>
            <a:pPr lvl="1"/>
            <a:r>
              <a:rPr lang="en-US" dirty="0" smtClean="0"/>
              <a:t>five </a:t>
            </a:r>
            <a:r>
              <a:rPr lang="en-US" dirty="0"/>
              <a:t>per cent of those people fabricating their claim </a:t>
            </a:r>
            <a:r>
              <a:rPr lang="en-US" dirty="0" smtClean="0"/>
              <a:t>completely </a:t>
            </a:r>
          </a:p>
          <a:p>
            <a:pPr lvl="1"/>
            <a:r>
              <a:rPr lang="en-US" dirty="0" smtClean="0"/>
              <a:t>15 </a:t>
            </a:r>
            <a:r>
              <a:rPr lang="en-US" dirty="0"/>
              <a:t>per cent inflating the value of their claim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59559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Solve This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Losses due to fraud claims will be reduced.</a:t>
            </a:r>
          </a:p>
          <a:p>
            <a:r>
              <a:rPr lang="en-US" dirty="0" smtClean="0"/>
              <a:t>Losses due to litigation for rejecting valid claims will be reduced.</a:t>
            </a:r>
          </a:p>
          <a:p>
            <a:r>
              <a:rPr lang="en-US" dirty="0" smtClean="0"/>
              <a:t>More resources could be focused on providing quality services</a:t>
            </a:r>
          </a:p>
        </p:txBody>
      </p:sp>
    </p:spTree>
    <p:extLst>
      <p:ext uri="{BB962C8B-B14F-4D97-AF65-F5344CB8AC3E}">
        <p14:creationId xmlns:p14="http://schemas.microsoft.com/office/powerpoint/2010/main" val="111157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Dataset consist of approx. 55k insurer details with following features</a:t>
            </a:r>
          </a:p>
          <a:p>
            <a:pPr lvl="1" fontAlgn="base"/>
            <a:r>
              <a:rPr lang="en-US" b="1" dirty="0"/>
              <a:t>Target: Claim Status (</a:t>
            </a:r>
            <a:r>
              <a:rPr lang="en-US" b="1" dirty="0" err="1"/>
              <a:t>Claim.Status</a:t>
            </a:r>
            <a:r>
              <a:rPr lang="en-US" b="1" dirty="0"/>
              <a:t>)</a:t>
            </a:r>
          </a:p>
          <a:p>
            <a:pPr lvl="1" fontAlgn="base"/>
            <a:r>
              <a:rPr lang="en-US" dirty="0"/>
              <a:t>Name of agency (Agency)</a:t>
            </a:r>
          </a:p>
          <a:p>
            <a:pPr lvl="1" fontAlgn="base"/>
            <a:r>
              <a:rPr lang="en-US" dirty="0"/>
              <a:t>Type of travel insurance agencies (</a:t>
            </a:r>
            <a:r>
              <a:rPr lang="en-US" dirty="0" err="1"/>
              <a:t>Agency.Type</a:t>
            </a:r>
            <a:r>
              <a:rPr lang="en-US" dirty="0"/>
              <a:t>)</a:t>
            </a:r>
          </a:p>
          <a:p>
            <a:pPr lvl="1" fontAlgn="base"/>
            <a:r>
              <a:rPr lang="en-US" dirty="0"/>
              <a:t>Distribution channel of travel insurance agencies (</a:t>
            </a:r>
            <a:r>
              <a:rPr lang="en-US" dirty="0" err="1"/>
              <a:t>Distribution.Channel</a:t>
            </a:r>
            <a:r>
              <a:rPr lang="en-US" dirty="0"/>
              <a:t>)</a:t>
            </a:r>
          </a:p>
          <a:p>
            <a:pPr lvl="1" fontAlgn="base"/>
            <a:r>
              <a:rPr lang="en-US" dirty="0"/>
              <a:t>Name of the travel insurance products (</a:t>
            </a:r>
            <a:r>
              <a:rPr lang="en-US" dirty="0" err="1"/>
              <a:t>Product.Name</a:t>
            </a:r>
            <a:r>
              <a:rPr lang="en-US" dirty="0"/>
              <a:t>)</a:t>
            </a:r>
          </a:p>
          <a:p>
            <a:pPr lvl="1" fontAlgn="base"/>
            <a:r>
              <a:rPr lang="en-US" dirty="0"/>
              <a:t>Duration of travel (Duration)</a:t>
            </a:r>
          </a:p>
          <a:p>
            <a:pPr lvl="1" fontAlgn="base"/>
            <a:r>
              <a:rPr lang="en-US" dirty="0"/>
              <a:t>Destination of travel (Destination)</a:t>
            </a:r>
          </a:p>
          <a:p>
            <a:pPr lvl="1" fontAlgn="base"/>
            <a:r>
              <a:rPr lang="en-US" dirty="0"/>
              <a:t>Amount of sales of travel insurance policies (</a:t>
            </a:r>
            <a:r>
              <a:rPr lang="en-US" dirty="0" err="1"/>
              <a:t>Net.Sales</a:t>
            </a:r>
            <a:r>
              <a:rPr lang="en-US" dirty="0"/>
              <a:t>)</a:t>
            </a:r>
          </a:p>
          <a:p>
            <a:pPr lvl="1" fontAlgn="base"/>
            <a:r>
              <a:rPr lang="en-US" dirty="0"/>
              <a:t>Commission received for travel insurance agency (Commission)</a:t>
            </a:r>
          </a:p>
          <a:p>
            <a:pPr lvl="1" fontAlgn="base"/>
            <a:r>
              <a:rPr lang="en-US" dirty="0"/>
              <a:t>Gender of insured (Gender)</a:t>
            </a:r>
          </a:p>
          <a:p>
            <a:pPr lvl="1" fontAlgn="base"/>
            <a:r>
              <a:rPr lang="en-US" dirty="0"/>
              <a:t>Age of insured (Age</a:t>
            </a:r>
            <a:r>
              <a:rPr lang="en-US" dirty="0" smtClean="0"/>
              <a:t>)</a:t>
            </a:r>
          </a:p>
          <a:p>
            <a:pPr fontAlgn="base"/>
            <a:r>
              <a:rPr lang="en-US" dirty="0" smtClean="0"/>
              <a:t>Features like Insurer claim amount, duration between policy start date &amp; end date, credit score.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308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mr-IN" dirty="0" smtClean="0"/>
              <a:t>–</a:t>
            </a:r>
            <a:r>
              <a:rPr lang="en-US" dirty="0" smtClean="0"/>
              <a:t> Data Imbalance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Imbalance : Target data was highly imbalanced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59" y="2921929"/>
            <a:ext cx="51435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4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mr-IN" dirty="0" smtClean="0"/>
              <a:t>–</a:t>
            </a:r>
            <a:r>
              <a:rPr lang="en-US" dirty="0" smtClean="0"/>
              <a:t> Bivariate for Categorical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141" y="1680632"/>
            <a:ext cx="6668430" cy="51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mr-IN" dirty="0" smtClean="0"/>
              <a:t>–</a:t>
            </a:r>
            <a:r>
              <a:rPr lang="en-US" dirty="0" smtClean="0"/>
              <a:t> Bivariate for Numerical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688" y="1909737"/>
            <a:ext cx="8654399" cy="507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1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for Numerical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7083" y="2358172"/>
            <a:ext cx="6400800" cy="43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85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304</TotalTime>
  <Words>498</Words>
  <Application>Microsoft Macintosh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Century Gothic</vt:lpstr>
      <vt:lpstr>Mangal</vt:lpstr>
      <vt:lpstr>Wingdings 3</vt:lpstr>
      <vt:lpstr>Arial</vt:lpstr>
      <vt:lpstr>Ion Boardroom</vt:lpstr>
      <vt:lpstr>Travel Insurance Hackathon</vt:lpstr>
      <vt:lpstr>Problem Statement</vt:lpstr>
      <vt:lpstr>Business Issue</vt:lpstr>
      <vt:lpstr>Why Solve This Problem</vt:lpstr>
      <vt:lpstr>Data</vt:lpstr>
      <vt:lpstr>EDA – Data Imbalance</vt:lpstr>
      <vt:lpstr>EDA – Bivariate for Categorical Data</vt:lpstr>
      <vt:lpstr>EDA – Bivariate for Numerical Data</vt:lpstr>
      <vt:lpstr>HeatMap for Numerical Data</vt:lpstr>
      <vt:lpstr>HeatMap for Categorical Data </vt:lpstr>
      <vt:lpstr>Skewness for numerical Data </vt:lpstr>
      <vt:lpstr>Feature Engineer</vt:lpstr>
      <vt:lpstr>Pipeline</vt:lpstr>
      <vt:lpstr>Models &amp; Approaches </vt:lpstr>
      <vt:lpstr>ROC-AUC Curves </vt:lpstr>
      <vt:lpstr>Final Approaches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Insurance Hackathon</dc:title>
  <dc:creator>Saurabh Rai</dc:creator>
  <cp:lastModifiedBy>Saurabh Rai</cp:lastModifiedBy>
  <cp:revision>17</cp:revision>
  <dcterms:created xsi:type="dcterms:W3CDTF">2019-08-18T04:50:55Z</dcterms:created>
  <dcterms:modified xsi:type="dcterms:W3CDTF">2019-08-18T09:55:29Z</dcterms:modified>
</cp:coreProperties>
</file>